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98" r:id="rId5"/>
    <p:sldId id="305" r:id="rId6"/>
    <p:sldId id="302" r:id="rId7"/>
    <p:sldId id="303" r:id="rId8"/>
    <p:sldId id="311" r:id="rId9"/>
    <p:sldId id="304" r:id="rId10"/>
    <p:sldId id="306" r:id="rId11"/>
    <p:sldId id="309" r:id="rId12"/>
    <p:sldId id="308" r:id="rId13"/>
    <p:sldId id="30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136A3-9522-4B8A-AEEE-DEC0FBA63867}">
          <p14:sldIdLst>
            <p14:sldId id="298"/>
          </p14:sldIdLst>
        </p14:section>
        <p14:section name="Untitled Section" id="{C167E3BE-7B66-43A9-A9D5-9D9C89454026}">
          <p14:sldIdLst>
            <p14:sldId id="305"/>
            <p14:sldId id="302"/>
            <p14:sldId id="303"/>
            <p14:sldId id="311"/>
            <p14:sldId id="304"/>
            <p14:sldId id="306"/>
            <p14:sldId id="309"/>
            <p14:sldId id="308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62E83-388A-4279-9811-45710BB86306}" type="datetimeFigureOut">
              <a:rPr lang="sk-SK" smtClean="0"/>
              <a:t>22. 12. 2020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228DA-2355-419C-AE7D-4D2CA7AB1F4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90937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228DA-2355-419C-AE7D-4D2CA7AB1F40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378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2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3.wdp"/><Relationship Id="rId4" Type="http://schemas.openxmlformats.org/officeDocument/2006/relationships/image" Target="../media/image16.png"/><Relationship Id="rId9" Type="http://schemas.microsoft.com/office/2007/relationships/hdphoto" Target="../media/hdphoto15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3"/>
            <a:ext cx="3214307" cy="2921907"/>
          </a:xfrm>
        </p:spPr>
        <p:txBody>
          <a:bodyPr anchor="b">
            <a:normAutofit/>
          </a:bodyPr>
          <a:lstStyle/>
          <a:p>
            <a:r>
              <a:rPr lang="sk-SK" sz="4400" b="1" dirty="0">
                <a:solidFill>
                  <a:schemeClr val="tx1"/>
                </a:solidFill>
              </a:rPr>
              <a:t>Regulátor teploty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4430" y="4608576"/>
            <a:ext cx="306062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sk-SK" sz="1600" dirty="0">
                <a:solidFill>
                  <a:schemeClr val="accent1"/>
                </a:solidFill>
              </a:rPr>
              <a:t>Linda </a:t>
            </a:r>
            <a:r>
              <a:rPr lang="sk-SK" sz="1600" dirty="0" err="1">
                <a:solidFill>
                  <a:schemeClr val="accent1"/>
                </a:solidFill>
              </a:rPr>
              <a:t>vincelová</a:t>
            </a:r>
            <a:r>
              <a:rPr lang="sk-SK" sz="1600" dirty="0">
                <a:solidFill>
                  <a:schemeClr val="accent1"/>
                </a:solidFill>
              </a:rPr>
              <a:t> 3.C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newsfla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42D127-7FD2-4A39-92DA-36C3DCD3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286" y="5267407"/>
            <a:ext cx="8444578" cy="780177"/>
          </a:xfrm>
        </p:spPr>
        <p:txBody>
          <a:bodyPr/>
          <a:lstStyle/>
          <a:p>
            <a:pPr algn="ctr"/>
            <a:r>
              <a:rPr lang="sk-SK" sz="5000" b="1" dirty="0"/>
              <a:t>Ďakujem za Pozornosť</a:t>
            </a:r>
          </a:p>
        </p:txBody>
      </p:sp>
      <p:pic>
        <p:nvPicPr>
          <p:cNvPr id="3078" name="Picture 6" descr="Hot And Cold PNG Images | Vector and PSD Files | Free Download on Pngtree">
            <a:extLst>
              <a:ext uri="{FF2B5EF4-FFF2-40B4-BE49-F238E27FC236}">
                <a16:creationId xmlns:a16="http://schemas.microsoft.com/office/drawing/2014/main" id="{0C4D1591-4303-4E66-BF4A-AAD02EB4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78056" l="0" r="100000">
                        <a14:foregroundMark x1="21667" y1="27500" x2="21667" y2="27500"/>
                        <a14:foregroundMark x1="24167" y1="20833" x2="24167" y2="18611"/>
                        <a14:foregroundMark x1="18056" y1="22778" x2="15833" y2="21111"/>
                        <a14:foregroundMark x1="15833" y1="28889" x2="11667" y2="29167"/>
                        <a14:foregroundMark x1="18333" y1="35000" x2="16667" y2="36667"/>
                        <a14:foregroundMark x1="23889" y1="37500" x2="23889" y2="41111"/>
                        <a14:foregroundMark x1="43889" y1="48611" x2="43889" y2="48611"/>
                        <a14:foregroundMark x1="76111" y1="61389" x2="74444" y2="52500"/>
                        <a14:foregroundMark x1="66111" y1="39722" x2="66389" y2="18611"/>
                        <a14:foregroundMark x1="80833" y1="48056" x2="80833" y2="36667"/>
                        <a14:foregroundMark x1="39444" y1="48889" x2="39722" y2="33056"/>
                        <a14:foregroundMark x1="42500" y1="45000" x2="42500" y2="45000"/>
                        <a14:foregroundMark x1="45278" y1="41944" x2="45278" y2="41944"/>
                        <a14:foregroundMark x1="44444" y1="38611" x2="44444" y2="38611"/>
                        <a14:foregroundMark x1="45000" y1="35278" x2="45000" y2="35278"/>
                        <a14:foregroundMark x1="43333" y1="31667" x2="43333" y2="31667"/>
                        <a14:foregroundMark x1="44444" y1="28611" x2="44444" y2="28611"/>
                        <a14:foregroundMark x1="43889" y1="24722" x2="43889" y2="24722"/>
                        <a14:foregroundMark x1="44722" y1="21667" x2="44722" y2="21667"/>
                        <a14:foregroundMark x1="86111" y1="21667" x2="86111" y2="21667"/>
                        <a14:foregroundMark x1="85000" y1="25278" x2="85000" y2="25278"/>
                        <a14:foregroundMark x1="85278" y1="28333" x2="85278" y2="28333"/>
                        <a14:foregroundMark x1="85556" y1="31667" x2="85556" y2="31667"/>
                        <a14:foregroundMark x1="85278" y1="35556" x2="85278" y2="35556"/>
                        <a14:foregroundMark x1="84444" y1="38611" x2="84444" y2="38611"/>
                        <a14:foregroundMark x1="85000" y1="41667" x2="85000" y2="41667"/>
                        <a14:foregroundMark x1="85000" y1="45278" x2="85000" y2="45278"/>
                        <a14:foregroundMark x1="85000" y1="48333" x2="85000" y2="48333"/>
                        <a14:foregroundMark x1="73611" y1="60000" x2="74167" y2="6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0" y="4592753"/>
            <a:ext cx="2909662" cy="29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stop your heating costs going through the roof? Literally. - Airius  - Airflow Reinvented">
            <a:extLst>
              <a:ext uri="{FF2B5EF4-FFF2-40B4-BE49-F238E27FC236}">
                <a16:creationId xmlns:a16="http://schemas.microsoft.com/office/drawing/2014/main" id="{5D70A235-3954-4B14-9C73-91114ABEB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35330" r="52242" b="10373"/>
          <a:stretch/>
        </p:blipFill>
        <p:spPr bwMode="auto">
          <a:xfrm>
            <a:off x="2217197" y="394360"/>
            <a:ext cx="7565995" cy="38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02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DC9E-EDAA-479A-B46A-4CF074C4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chemeClr val="accent1"/>
                </a:solidFill>
              </a:rPr>
              <a:t>Vlastnosti</a:t>
            </a:r>
            <a:r>
              <a:rPr lang="sk-SK" dirty="0"/>
              <a:t> </a:t>
            </a:r>
            <a:r>
              <a:rPr lang="sk-SK" sz="4800" dirty="0">
                <a:solidFill>
                  <a:schemeClr val="tx1"/>
                </a:solidFill>
              </a:rPr>
              <a:t>regulátorov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09355-AC7B-4112-9BB8-A7CF8C594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798145" cy="415055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sk-SK" sz="2000" dirty="0">
                <a:solidFill>
                  <a:schemeClr val="accent1"/>
                </a:solidFill>
              </a:rPr>
              <a:t>Regulátor </a:t>
            </a:r>
            <a:r>
              <a:rPr lang="sk-SK" sz="2000" dirty="0">
                <a:solidFill>
                  <a:schemeClr val="accent1"/>
                </a:solidFill>
                <a:sym typeface="Symbol" panose="05050102010706020507" pitchFamily="18" charset="2"/>
              </a:rPr>
              <a:t></a:t>
            </a:r>
            <a:r>
              <a:rPr lang="sk-SK" sz="2000" dirty="0"/>
              <a:t> zariadenie, kt. uskutočňuje automatické/samočinné ovládanie objektu</a:t>
            </a:r>
          </a:p>
          <a:p>
            <a:pPr lvl="7">
              <a:buFont typeface="Symbol" panose="05050102010706020507" pitchFamily="18" charset="2"/>
              <a:buChar char="®"/>
            </a:pPr>
            <a:r>
              <a:rPr lang="sk-SK" sz="2000" dirty="0"/>
              <a:t>ustálený stav určitej veličiny </a:t>
            </a:r>
            <a:r>
              <a:rPr lang="sk-SK" sz="2000" dirty="0">
                <a:sym typeface="Symbol" panose="05050102010706020507" pitchFamily="18" charset="2"/>
              </a:rPr>
              <a:t></a:t>
            </a:r>
            <a:r>
              <a:rPr lang="sk-SK" sz="2000" dirty="0"/>
              <a:t> stav, v kt. sa daná veličina nemení</a:t>
            </a:r>
          </a:p>
          <a:p>
            <a:pPr lvl="7">
              <a:buFont typeface="Symbol" panose="05050102010706020507" pitchFamily="18" charset="2"/>
              <a:buChar char="®"/>
            </a:pPr>
            <a:r>
              <a:rPr lang="sk-SK" sz="2000" dirty="0"/>
              <a:t>porucha je každá zmena, kt. by spôsobila odchýlku regulovanej veličiny od nastavenej hodnoty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k-SK" sz="2000" dirty="0"/>
              <a:t>Vstupné členy slúžiace na získanie </a:t>
            </a:r>
            <a:r>
              <a:rPr lang="sk-SK" sz="2000" dirty="0" err="1"/>
              <a:t>info</a:t>
            </a:r>
            <a:r>
              <a:rPr lang="sk-SK" sz="2000" dirty="0"/>
              <a:t>. o priebehu regulovaných fyzikálnych veličín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k-SK" sz="2000" dirty="0"/>
              <a:t>Nazývame ich aj snímače fyzikálnych veličín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k-SK" sz="2000" dirty="0"/>
              <a:t>Zameriavame sa na meranie fyzikálnych veličín, ktoré sa najčastejšie vyskytujú v regulačnej technike </a:t>
            </a:r>
            <a:r>
              <a:rPr lang="sk-SK" sz="2000" dirty="0">
                <a:solidFill>
                  <a:schemeClr val="tx1"/>
                </a:solidFill>
                <a:sym typeface="Symbol" panose="05050102010706020507" pitchFamily="18" charset="2"/>
              </a:rPr>
              <a:t></a:t>
            </a:r>
            <a:r>
              <a:rPr lang="sk-SK" sz="2000" dirty="0"/>
              <a:t> tlak, </a:t>
            </a:r>
            <a:r>
              <a:rPr lang="sk-SK" sz="2000" b="1" dirty="0"/>
              <a:t>teplota</a:t>
            </a:r>
            <a:r>
              <a:rPr lang="sk-SK" sz="2000" dirty="0"/>
              <a:t>, výška hladiny, obrátky</a:t>
            </a:r>
          </a:p>
          <a:p>
            <a:pPr lvl="7">
              <a:buFont typeface="Symbol" panose="05050102010706020507" pitchFamily="18" charset="2"/>
              <a:buChar char="®"/>
            </a:pPr>
            <a:endParaRPr lang="sk-SK" sz="2000" dirty="0"/>
          </a:p>
        </p:txBody>
      </p:sp>
      <p:pic>
        <p:nvPicPr>
          <p:cNvPr id="3074" name="Picture 2" descr="Regulátor tlaku vzduchu s manometrom na pištoľ">
            <a:extLst>
              <a:ext uri="{FF2B5EF4-FFF2-40B4-BE49-F238E27FC236}">
                <a16:creationId xmlns:a16="http://schemas.microsoft.com/office/drawing/2014/main" id="{3B743389-3062-4980-A027-4A96BD1F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222" l="10000" r="95778">
                        <a14:foregroundMark x1="36778" y1="56593" x2="36333" y2="63852"/>
                        <a14:foregroundMark x1="35333" y1="62370" x2="34556" y2="69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01230"/>
            <a:ext cx="1521339" cy="114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7D0BF5-DE4F-4984-A961-07815A94A0AE}"/>
              </a:ext>
            </a:extLst>
          </p:cNvPr>
          <p:cNvSpPr txBox="1"/>
          <p:nvPr/>
        </p:nvSpPr>
        <p:spPr>
          <a:xfrm>
            <a:off x="9616145" y="1317437"/>
            <a:ext cx="2787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Regulátor </a:t>
            </a:r>
            <a:r>
              <a:rPr lang="sk-SK" sz="1400" b="1" dirty="0"/>
              <a:t>tlaku</a:t>
            </a:r>
            <a:r>
              <a:rPr lang="sk-SK" sz="1400" dirty="0"/>
              <a:t> vzduchu s manometrom na pištoľ</a:t>
            </a:r>
          </a:p>
        </p:txBody>
      </p:sp>
      <p:pic>
        <p:nvPicPr>
          <p:cNvPr id="3076" name="Picture 4" descr="Regulátor teploty priestorový ZPA EKOREG 611 136 014 rozsah 20...60 °C, RT  PRIESTOROVÝ | Bola">
            <a:extLst>
              <a:ext uri="{FF2B5EF4-FFF2-40B4-BE49-F238E27FC236}">
                <a16:creationId xmlns:a16="http://schemas.microsoft.com/office/drawing/2014/main" id="{885129A2-D439-4CF8-ADED-19FC63F14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3600" y1="29000" x2="64533" y2="24200"/>
                        <a14:foregroundMark x1="53067" y1="34200" x2="53067" y2="34200"/>
                        <a14:foregroundMark x1="12000" y1="45400" x2="55467" y2="53000"/>
                        <a14:foregroundMark x1="17600" y1="83600" x2="12000" y2="83400"/>
                        <a14:foregroundMark x1="7200" y1="72600" x2="13867" y2="57000"/>
                        <a14:backgroundMark x1="94400" y1="64400" x2="96267" y2="3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3471703"/>
            <a:ext cx="967666" cy="129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6A701A-DDAD-4313-BE26-F60F442CF600}"/>
              </a:ext>
            </a:extLst>
          </p:cNvPr>
          <p:cNvSpPr txBox="1"/>
          <p:nvPr/>
        </p:nvSpPr>
        <p:spPr>
          <a:xfrm>
            <a:off x="9339309" y="4594526"/>
            <a:ext cx="2787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Priestorový regulátor </a:t>
            </a:r>
            <a:r>
              <a:rPr lang="sk-SK" sz="1400" b="1" dirty="0"/>
              <a:t>teploty</a:t>
            </a:r>
          </a:p>
        </p:txBody>
      </p:sp>
      <p:pic>
        <p:nvPicPr>
          <p:cNvPr id="3078" name="Picture 6" descr="Priestorový termostat">
            <a:extLst>
              <a:ext uri="{FF2B5EF4-FFF2-40B4-BE49-F238E27FC236}">
                <a16:creationId xmlns:a16="http://schemas.microsoft.com/office/drawing/2014/main" id="{3AD7085B-35D1-4420-8A79-FEF157AB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7" b="99776" l="0" r="100000">
                        <a14:foregroundMark x1="13200" y1="65548" x2="12600" y2="25280"/>
                        <a14:foregroundMark x1="11400" y1="25280" x2="80800" y2="25056"/>
                        <a14:foregroundMark x1="7000" y1="23043" x2="61000" y2="23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74" y="1721329"/>
            <a:ext cx="1800890" cy="160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9ECCD-F52D-446A-BEB8-D16D4F4BD906}"/>
              </a:ext>
            </a:extLst>
          </p:cNvPr>
          <p:cNvSpPr txBox="1"/>
          <p:nvPr/>
        </p:nvSpPr>
        <p:spPr>
          <a:xfrm>
            <a:off x="9176809" y="3125493"/>
            <a:ext cx="2787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Priestorový </a:t>
            </a:r>
            <a:r>
              <a:rPr lang="sk-SK" sz="1400" b="1" dirty="0"/>
              <a:t>termostat</a:t>
            </a:r>
          </a:p>
        </p:txBody>
      </p:sp>
      <p:pic>
        <p:nvPicPr>
          <p:cNvPr id="3080" name="Picture 8" descr="HYDOR Regulátor výšky vodní hladiny SMART LEVEL CONTROL">
            <a:extLst>
              <a:ext uri="{FF2B5EF4-FFF2-40B4-BE49-F238E27FC236}">
                <a16:creationId xmlns:a16="http://schemas.microsoft.com/office/drawing/2014/main" id="{3D1FDB4F-7689-42FE-AF63-6567D8D5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67" b="94833" l="2500" r="100000">
                        <a14:foregroundMark x1="47833" y1="41167" x2="77500" y2="38833"/>
                        <a14:foregroundMark x1="59833" y1="35333" x2="59833" y2="3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141" y="4698162"/>
            <a:ext cx="1407923" cy="140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A653A5-9C01-4455-A6D4-F39217ABF5FF}"/>
              </a:ext>
            </a:extLst>
          </p:cNvPr>
          <p:cNvSpPr txBox="1"/>
          <p:nvPr/>
        </p:nvSpPr>
        <p:spPr>
          <a:xfrm>
            <a:off x="9305325" y="5913052"/>
            <a:ext cx="2787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Regulátor </a:t>
            </a:r>
            <a:r>
              <a:rPr lang="sk-SK" sz="1400" b="1" dirty="0"/>
              <a:t>výšky</a:t>
            </a:r>
            <a:r>
              <a:rPr lang="sk-SK" sz="1400" dirty="0"/>
              <a:t> vodnej </a:t>
            </a:r>
            <a:r>
              <a:rPr lang="sk-SK" sz="1400" b="1" dirty="0"/>
              <a:t>hladiny</a:t>
            </a:r>
          </a:p>
        </p:txBody>
      </p:sp>
      <p:pic>
        <p:nvPicPr>
          <p:cNvPr id="3082" name="Picture 10" descr="Regulátor otáčok, vŕtačky, karbobrúsky, 2300W - bazos, bazar">
            <a:extLst>
              <a:ext uri="{FF2B5EF4-FFF2-40B4-BE49-F238E27FC236}">
                <a16:creationId xmlns:a16="http://schemas.microsoft.com/office/drawing/2014/main" id="{EE361923-F8E4-41D5-9E48-E80A3C20B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74609" y1="56731" x2="84375" y2="14663"/>
                        <a14:foregroundMark x1="69141" y1="63942" x2="69141" y2="63942"/>
                        <a14:foregroundMark x1="70703" y1="63221" x2="72070" y2="60096"/>
                        <a14:foregroundMark x1="89648" y1="22115" x2="89844" y2="16827"/>
                        <a14:foregroundMark x1="88086" y1="25721" x2="85742" y2="16587"/>
                        <a14:foregroundMark x1="64453" y1="19712" x2="64453" y2="19712"/>
                        <a14:foregroundMark x1="8398" y1="68269" x2="25586" y2="81490"/>
                        <a14:foregroundMark x1="60547" y1="17548" x2="60547" y2="17548"/>
                        <a14:backgroundMark x1="26953" y1="44712" x2="26953" y2="44712"/>
                        <a14:backgroundMark x1="44531" y1="71635" x2="53320" y2="4087"/>
                        <a14:backgroundMark x1="52148" y1="78606" x2="55273" y2="76683"/>
                        <a14:backgroundMark x1="33398" y1="96394" x2="92773" y2="91346"/>
                        <a14:backgroundMark x1="6055" y1="87500" x2="27930" y2="98558"/>
                        <a14:backgroundMark x1="90430" y1="86298" x2="97266" y2="37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490" y="248170"/>
            <a:ext cx="1485463" cy="120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E5C6CE-152B-4DE6-9BBE-B85B1AD2BC8E}"/>
              </a:ext>
            </a:extLst>
          </p:cNvPr>
          <p:cNvSpPr txBox="1"/>
          <p:nvPr/>
        </p:nvSpPr>
        <p:spPr>
          <a:xfrm>
            <a:off x="7379427" y="1403808"/>
            <a:ext cx="2787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Regulátor </a:t>
            </a:r>
            <a:r>
              <a:rPr lang="sk-SK" sz="1400" b="1" dirty="0"/>
              <a:t>otáčok-</a:t>
            </a:r>
            <a:r>
              <a:rPr lang="sk-SK" sz="1400" dirty="0"/>
              <a:t> vŕtačky, karbobrúsky</a:t>
            </a:r>
          </a:p>
        </p:txBody>
      </p:sp>
    </p:spTree>
    <p:extLst>
      <p:ext uri="{BB962C8B-B14F-4D97-AF65-F5344CB8AC3E}">
        <p14:creationId xmlns:p14="http://schemas.microsoft.com/office/powerpoint/2010/main" val="344601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DC9E-EDAA-479A-B46A-4CF074C4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chemeClr val="accent1"/>
                </a:solidFill>
              </a:rPr>
              <a:t>Druhy</a:t>
            </a:r>
            <a:r>
              <a:rPr lang="sk-SK" dirty="0"/>
              <a:t> </a:t>
            </a:r>
            <a:r>
              <a:rPr lang="sk-SK" sz="4800" dirty="0">
                <a:solidFill>
                  <a:schemeClr val="tx1"/>
                </a:solidFill>
              </a:rPr>
              <a:t>regulátorov teploty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2C8C-3691-49BC-A4F2-A3EFE952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1201"/>
            <a:ext cx="5703570" cy="424815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1800" b="0" i="0" dirty="0">
                <a:solidFill>
                  <a:srgbClr val="202122"/>
                </a:solidFill>
                <a:effectLst/>
                <a:latin typeface="+mj-lt"/>
              </a:rPr>
              <a:t>Riadeným systémom môže byť: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1800" dirty="0">
                <a:solidFill>
                  <a:schemeClr val="tx1"/>
                </a:solidFill>
                <a:latin typeface="+mj-lt"/>
              </a:rPr>
              <a:t>Motor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1800" b="0" i="0" dirty="0">
                <a:solidFill>
                  <a:schemeClr val="tx1"/>
                </a:solidFill>
                <a:effectLst/>
                <a:latin typeface="+mj-lt"/>
              </a:rPr>
              <a:t>E</a:t>
            </a:r>
            <a:r>
              <a:rPr lang="sk-SK" sz="1800" dirty="0">
                <a:solidFill>
                  <a:schemeClr val="tx1"/>
                </a:solidFill>
                <a:latin typeface="+mj-lt"/>
              </a:rPr>
              <a:t>lektromotor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1800" dirty="0">
                <a:solidFill>
                  <a:schemeClr val="tx1"/>
                </a:solidFill>
                <a:latin typeface="+mj-lt"/>
              </a:rPr>
              <a:t>Vykurovanie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1800" dirty="0">
                <a:solidFill>
                  <a:schemeClr val="tx1"/>
                </a:solidFill>
                <a:latin typeface="+mj-lt"/>
              </a:rPr>
              <a:t>Klimatizácia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1800" dirty="0">
                <a:solidFill>
                  <a:schemeClr val="tx1"/>
                </a:solidFill>
                <a:latin typeface="+mj-lt"/>
              </a:rPr>
              <a:t>C</a:t>
            </a:r>
            <a:r>
              <a:rPr lang="sk-SK" sz="1800" b="0" i="0" dirty="0">
                <a:solidFill>
                  <a:schemeClr val="tx1"/>
                </a:solidFill>
                <a:effectLst/>
                <a:latin typeface="+mj-lt"/>
              </a:rPr>
              <a:t>hemický proces</a:t>
            </a:r>
            <a:endParaRPr lang="sk-SK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sk-SK" sz="1800" dirty="0"/>
              <a:t>Bloková schéma regulačného obvodu je tvorená: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k-SK" sz="1800" dirty="0"/>
              <a:t>Blokom regulovanej veličiny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k-SK" sz="1800" dirty="0"/>
              <a:t>Blokom regulátora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k-SK" sz="1800" dirty="0"/>
              <a:t>Tieto bloky sú spojené čiarami </a:t>
            </a:r>
            <a:r>
              <a:rPr lang="sk-SK" sz="1800" dirty="0">
                <a:sym typeface="Symbol" panose="05050102010706020507" pitchFamily="18" charset="2"/>
              </a:rPr>
              <a:t> predstavujú cesty šírenia signálov v regulačnom obvode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k-SK" sz="1800" dirty="0"/>
              <a:t>Miesto sčítania signálov sa označuje krúžkom rozdeleným na štvrtiny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k-SK" sz="1800" dirty="0">
                <a:solidFill>
                  <a:schemeClr val="accent1"/>
                </a:solidFill>
              </a:rPr>
              <a:t>Záporná</a:t>
            </a:r>
            <a:r>
              <a:rPr lang="sk-SK" sz="1800" dirty="0"/>
              <a:t> veličina je označená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k-SK" sz="1800" dirty="0">
                <a:solidFill>
                  <a:schemeClr val="accent1"/>
                </a:solidFill>
              </a:rPr>
              <a:t>    –	mínusom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k-SK" sz="1800" dirty="0">
                <a:solidFill>
                  <a:schemeClr val="tx1"/>
                </a:solidFill>
              </a:rPr>
              <a:t>Čiernou farbou </a:t>
            </a:r>
            <a:r>
              <a:rPr lang="sk-SK" sz="1800" dirty="0">
                <a:sym typeface="Symbol" panose="05050102010706020507" pitchFamily="18" charset="2"/>
              </a:rPr>
              <a:t>  </a:t>
            </a:r>
            <a:r>
              <a:rPr lang="sk-SK" sz="1800" dirty="0">
                <a:solidFill>
                  <a:schemeClr val="tx1"/>
                </a:solidFill>
              </a:rPr>
              <a:t>začiernime ¼ kruhu</a:t>
            </a:r>
            <a:endParaRPr lang="sk-SK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2D8A9-7275-4C16-B27F-DBA611C6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73" y="2256792"/>
            <a:ext cx="4196032" cy="2863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F039C-0F94-43BD-BC55-5543DE371345}"/>
              </a:ext>
            </a:extLst>
          </p:cNvPr>
          <p:cNvSpPr txBox="1"/>
          <p:nvPr/>
        </p:nvSpPr>
        <p:spPr>
          <a:xfrm>
            <a:off x="7060612" y="5120641"/>
            <a:ext cx="4165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Bloková schéma regulačného obvodu</a:t>
            </a:r>
          </a:p>
        </p:txBody>
      </p:sp>
    </p:spTree>
    <p:extLst>
      <p:ext uri="{BB962C8B-B14F-4D97-AF65-F5344CB8AC3E}">
        <p14:creationId xmlns:p14="http://schemas.microsoft.com/office/powerpoint/2010/main" val="198022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DC9E-EDAA-479A-B46A-4CF074C4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chemeClr val="accent1"/>
                </a:solidFill>
              </a:rPr>
              <a:t>Typy</a:t>
            </a:r>
            <a:r>
              <a:rPr lang="sk-SK" dirty="0"/>
              <a:t> </a:t>
            </a:r>
            <a:r>
              <a:rPr lang="sk-SK" sz="4800" dirty="0">
                <a:solidFill>
                  <a:schemeClr val="tx1"/>
                </a:solidFill>
              </a:rPr>
              <a:t>regulátorov teploty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2C8C-3691-49BC-A4F2-A3EFE952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24061"/>
            <a:ext cx="5646420" cy="38450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sk-SK" sz="1800" dirty="0">
                <a:latin typeface="+mj-lt"/>
              </a:rPr>
              <a:t>Rozdelenie regulátorov teploty podľa </a:t>
            </a:r>
            <a:r>
              <a:rPr lang="sk-SK" sz="1800" b="1" dirty="0">
                <a:latin typeface="+mj-lt"/>
              </a:rPr>
              <a:t>techniky</a:t>
            </a:r>
            <a:r>
              <a:rPr lang="sk-SK" sz="1800" dirty="0">
                <a:latin typeface="+mj-lt"/>
              </a:rPr>
              <a:t>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sk-SK" sz="1800" dirty="0">
                <a:latin typeface="+mj-lt"/>
              </a:rPr>
              <a:t>Analógové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sk-SK" sz="1800" dirty="0">
                <a:latin typeface="+mj-lt"/>
              </a:rPr>
              <a:t>Číslicové</a:t>
            </a:r>
          </a:p>
          <a:p>
            <a:pPr marL="201168" lvl="1" indent="0">
              <a:buNone/>
            </a:pPr>
            <a:endParaRPr lang="sk-SK" sz="1800" b="0" i="0" dirty="0">
              <a:solidFill>
                <a:srgbClr val="202122"/>
              </a:solidFill>
              <a:effectLst/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sk-SK" sz="1800" b="0" i="0" dirty="0">
                <a:solidFill>
                  <a:srgbClr val="202122"/>
                </a:solidFill>
                <a:effectLst/>
                <a:latin typeface="+mj-lt"/>
              </a:rPr>
              <a:t>Delenie regulátorov podľa </a:t>
            </a:r>
            <a:r>
              <a:rPr lang="sk-SK" sz="1800" b="1" i="0" dirty="0">
                <a:solidFill>
                  <a:srgbClr val="202122"/>
                </a:solidFill>
                <a:effectLst/>
                <a:latin typeface="+mj-lt"/>
              </a:rPr>
              <a:t>algoritmu</a:t>
            </a:r>
            <a:r>
              <a:rPr lang="sk-SK" sz="1800" b="0" i="0" dirty="0">
                <a:solidFill>
                  <a:srgbClr val="202122"/>
                </a:solidFill>
                <a:effectLst/>
                <a:latin typeface="+mj-lt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sk-SK" sz="1800" dirty="0">
                <a:solidFill>
                  <a:schemeClr val="tx1"/>
                </a:solidFill>
                <a:latin typeface="+mj-lt"/>
              </a:rPr>
              <a:t>Lineárne regulátory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sk-SK" sz="1800" dirty="0">
                <a:solidFill>
                  <a:schemeClr val="tx1"/>
                </a:solidFill>
                <a:latin typeface="+mj-lt"/>
              </a:rPr>
              <a:t>Nelineárne regulátory</a:t>
            </a:r>
            <a:endParaRPr lang="sk-SK" sz="1800" b="0" i="0" dirty="0">
              <a:solidFill>
                <a:schemeClr val="tx1"/>
              </a:solidFill>
              <a:effectLst/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sk-SK" sz="1800" dirty="0" err="1">
                <a:solidFill>
                  <a:schemeClr val="tx1"/>
                </a:solidFill>
                <a:latin typeface="+mj-lt"/>
              </a:rPr>
              <a:t>Fuzzy</a:t>
            </a:r>
            <a:r>
              <a:rPr lang="sk-SK" sz="1800" dirty="0">
                <a:solidFill>
                  <a:schemeClr val="tx1"/>
                </a:solidFill>
                <a:latin typeface="+mj-lt"/>
              </a:rPr>
              <a:t> regulátory</a:t>
            </a:r>
            <a:endParaRPr lang="sk-SK" sz="1800" b="0" i="0" dirty="0">
              <a:solidFill>
                <a:schemeClr val="tx1"/>
              </a:solidFill>
              <a:effectLst/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sk-SK" sz="1800" dirty="0">
                <a:solidFill>
                  <a:schemeClr val="tx1"/>
                </a:solidFill>
                <a:latin typeface="+mj-lt"/>
              </a:rPr>
              <a:t>Neurónová sieť</a:t>
            </a:r>
            <a:endParaRPr lang="sk-SK" sz="1800" b="0" i="0" dirty="0">
              <a:solidFill>
                <a:schemeClr val="tx1"/>
              </a:solidFill>
              <a:effectLst/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sk-SK" sz="1800" dirty="0" err="1">
                <a:solidFill>
                  <a:schemeClr val="tx1"/>
                </a:solidFill>
                <a:latin typeface="+mj-lt"/>
              </a:rPr>
              <a:t>Neuro-Fuzzy</a:t>
            </a:r>
            <a:r>
              <a:rPr lang="sk-SK" sz="1800" dirty="0">
                <a:solidFill>
                  <a:schemeClr val="tx1"/>
                </a:solidFill>
                <a:latin typeface="+mj-lt"/>
              </a:rPr>
              <a:t> regulátory</a:t>
            </a:r>
            <a:endParaRPr lang="sk-SK" sz="1800" b="0" i="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7DD660-858D-427C-85DB-F38EAE4C7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2024062"/>
            <a:ext cx="47625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68BB2D-996E-4F8A-86C4-4521B86F9AA8}"/>
                  </a:ext>
                </a:extLst>
              </p:cNvPr>
              <p:cNvSpPr txBox="1"/>
              <p:nvPr/>
            </p:nvSpPr>
            <p:spPr>
              <a:xfrm>
                <a:off x="6743700" y="4518978"/>
                <a:ext cx="47625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k-SK" dirty="0"/>
                  <a:t>Bloková schéma regulačného obvodu</a:t>
                </a:r>
              </a:p>
              <a:p>
                <a:pPr algn="ctr"/>
                <a:endParaRPr lang="sk-SK" dirty="0">
                  <a:solidFill>
                    <a:schemeClr val="accent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sk-SK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sk-SK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sk-SK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k-SK" sz="1800" dirty="0">
                    <a:solidFill>
                      <a:schemeClr val="tx1"/>
                    </a:solidFill>
                  </a:rPr>
                  <a:t>- prenosová funkcia regulátora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sk-SK" sz="1800" dirty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k-SK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sk-SK" sz="1800" dirty="0">
                    <a:solidFill>
                      <a:schemeClr val="tx1"/>
                    </a:solidFill>
                  </a:rPr>
                  <a:t> - </a:t>
                </a:r>
                <a:r>
                  <a:rPr lang="sk-SK" dirty="0"/>
                  <a:t>prenosová funkcia riadeného systému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68BB2D-996E-4F8A-86C4-4521B86F9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4518978"/>
                <a:ext cx="4762500" cy="1200329"/>
              </a:xfrm>
              <a:prstGeom prst="rect">
                <a:avLst/>
              </a:prstGeom>
              <a:blipFill>
                <a:blip r:embed="rId3"/>
                <a:stretch>
                  <a:fillRect l="-767" t="-2538" b="-7107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ineárny regulátor nastaviteľný LM317 – Techfun.sk – Naj Arduino shop">
            <a:extLst>
              <a:ext uri="{FF2B5EF4-FFF2-40B4-BE49-F238E27FC236}">
                <a16:creationId xmlns:a16="http://schemas.microsoft.com/office/drawing/2014/main" id="{4BCBA1E5-3215-4155-B254-6309DF9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1" b="99385" l="0" r="100000">
                        <a14:backgroundMark x1="72669" y1="19596" x2="72669" y2="19596"/>
                        <a14:backgroundMark x1="73675" y1="22583" x2="70567" y2="20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22" y="3986103"/>
            <a:ext cx="1024549" cy="106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árne regulátory napätia- pevné | Uout - 9 V | GM Electronic SK">
            <a:extLst>
              <a:ext uri="{FF2B5EF4-FFF2-40B4-BE49-F238E27FC236}">
                <a16:creationId xmlns:a16="http://schemas.microsoft.com/office/drawing/2014/main" id="{F225C97D-B967-4BE2-8993-741AF61F6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333" b="92000" l="0" r="100000">
                        <a14:foregroundMark x1="69667" y1="68667" x2="69667" y2="68667"/>
                        <a14:foregroundMark x1="78000" y1="64667" x2="78000" y2="64667"/>
                        <a14:foregroundMark x1="87000" y1="60333" x2="87000" y2="60333"/>
                        <a14:foregroundMark x1="93667" y1="57333" x2="93667" y2="57333"/>
                        <a14:foregroundMark x1="39667" y1="55000" x2="39667" y2="55000"/>
                        <a14:foregroundMark x1="38333" y1="54667" x2="38333" y2="54667"/>
                        <a14:foregroundMark x1="27667" y1="47333" x2="53333" y2="34333"/>
                        <a14:foregroundMark x1="27333" y1="20333" x2="27333" y2="20333"/>
                        <a14:foregroundMark x1="20000" y1="23667" x2="20000" y2="23667"/>
                        <a14:foregroundMark x1="12667" y1="26333" x2="12667" y2="26333"/>
                        <a14:foregroundMark x1="5333" y1="28667" x2="5333" y2="28667"/>
                        <a14:foregroundMark x1="54667" y1="32333" x2="54667" y2="3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423" y="4882719"/>
            <a:ext cx="1522248" cy="15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4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DC9E-EDAA-479A-B46A-4CF074C4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chemeClr val="tx1"/>
                </a:solidFill>
              </a:rPr>
              <a:t>Konkrétne</a:t>
            </a:r>
            <a:r>
              <a:rPr lang="sk-SK" dirty="0">
                <a:solidFill>
                  <a:schemeClr val="accent1"/>
                </a:solidFill>
              </a:rPr>
              <a:t> typy</a:t>
            </a:r>
            <a:r>
              <a:rPr lang="sk-SK" dirty="0"/>
              <a:t> </a:t>
            </a:r>
            <a:r>
              <a:rPr lang="sk-SK" sz="4800" dirty="0">
                <a:solidFill>
                  <a:schemeClr val="tx1"/>
                </a:solidFill>
              </a:rPr>
              <a:t>regulátorov teploty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2C8C-3691-49BC-A4F2-A3EFE952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85748"/>
            <a:ext cx="5798820" cy="3383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Mirko-regulátory teploty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Digitálne regulátory teploty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Séria DTC-A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Séria DTC-T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Štvorfázové regulátory teploty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Séria DTC-S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Séria DTC-N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83E675-987A-4334-ACE3-FCE69D616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500" r="100000">
                        <a14:foregroundMark x1="27500" y1="28477" x2="27500" y2="28477"/>
                        <a14:foregroundMark x1="49000" y1="50993" x2="7500" y2="5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39" y="2027151"/>
            <a:ext cx="19050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8C0455D-C9DB-4F21-A2AA-0C08F1EB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787" r="883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100" y="4141027"/>
            <a:ext cx="2142760" cy="14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5F1736-76B7-4B87-B423-1F8599FB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787" r="898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519" y="2171156"/>
            <a:ext cx="1697370" cy="12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AF0315-0260-4716-94C4-CE046C406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334" y="4141027"/>
            <a:ext cx="19050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E1554E-B9BA-41D0-850C-744C4A5F66E3}"/>
              </a:ext>
            </a:extLst>
          </p:cNvPr>
          <p:cNvSpPr txBox="1"/>
          <p:nvPr/>
        </p:nvSpPr>
        <p:spPr>
          <a:xfrm>
            <a:off x="9405082" y="5638431"/>
            <a:ext cx="2086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Digitálny regulátor teploty a času AC na DC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3E1DA-4FA0-4E32-8C63-BC770E305076}"/>
              </a:ext>
            </a:extLst>
          </p:cNvPr>
          <p:cNvSpPr txBox="1"/>
          <p:nvPr/>
        </p:nvSpPr>
        <p:spPr>
          <a:xfrm>
            <a:off x="7174683" y="3465426"/>
            <a:ext cx="2024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 err="1"/>
              <a:t>Mikro</a:t>
            </a:r>
            <a:r>
              <a:rPr lang="sk-SK" sz="1400" dirty="0"/>
              <a:t>- regulátor teploty a času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10D05D-0267-48E1-9459-8C08B13835C2}"/>
              </a:ext>
            </a:extLst>
          </p:cNvPr>
          <p:cNvSpPr txBox="1"/>
          <p:nvPr/>
        </p:nvSpPr>
        <p:spPr>
          <a:xfrm>
            <a:off x="9526387" y="3465426"/>
            <a:ext cx="2024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Digitálny regulátor teploty a času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7B523A-0E55-4D3B-9DD2-D0E939BA1BDC}"/>
              </a:ext>
            </a:extLst>
          </p:cNvPr>
          <p:cNvSpPr txBox="1"/>
          <p:nvPr/>
        </p:nvSpPr>
        <p:spPr>
          <a:xfrm>
            <a:off x="7071939" y="5646356"/>
            <a:ext cx="2024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/>
              <a:t>4-fázový regulátor teploty a času</a:t>
            </a:r>
          </a:p>
        </p:txBody>
      </p:sp>
    </p:spTree>
    <p:extLst>
      <p:ext uri="{BB962C8B-B14F-4D97-AF65-F5344CB8AC3E}">
        <p14:creationId xmlns:p14="http://schemas.microsoft.com/office/powerpoint/2010/main" val="398966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DC9E-EDAA-479A-B46A-4CF074C4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chemeClr val="accent1"/>
                </a:solidFill>
              </a:rPr>
              <a:t>Funkcie</a:t>
            </a:r>
            <a:r>
              <a:rPr lang="sk-SK" dirty="0"/>
              <a:t> </a:t>
            </a:r>
            <a:r>
              <a:rPr lang="sk-SK" sz="4800" dirty="0">
                <a:solidFill>
                  <a:schemeClr val="tx1"/>
                </a:solidFill>
              </a:rPr>
              <a:t>regulátorov teploty</a:t>
            </a:r>
            <a:endParaRPr lang="sk-SK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5CC25D-2EF3-40F4-B6B2-1B1F312C7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8881221" cy="3760891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18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Regulátor udržuje stálu teplotu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18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Nastavuje sa v rozsahu cca +10 až +80°C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1800" dirty="0">
                <a:solidFill>
                  <a:srgbClr val="333333"/>
                </a:solidFill>
                <a:latin typeface="Trebuchet MS" panose="020B0603020202020204" pitchFamily="34" charset="0"/>
              </a:rPr>
              <a:t>T</a:t>
            </a:r>
            <a:r>
              <a:rPr lang="sk-SK" sz="18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eplotný snímač- termistor 10k pri teplote 25°C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18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Regulátor je dvojstavový a na výstupe má relé s prepínacím kontaktom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18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Keď poklesne teplota snímača pod nastavenú teplotu relé zopne a zapne sa externé vyhrievacie teleso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18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Keď sa teplota snímača zvýši nad nastavenú teplotu, relé vypne a výhrevné teleso prestane hriať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18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Po ochladení snímača sa ohrievanie opäť zapne a celý systém sa dookola opakuje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18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Regulátor môžeme použiť pre ovládanie ventilátora ofukujúceho chladič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18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Snímač teploty tepelne pripevníme o chladič a motor ventilátora ovládame vypínacím kontaktom relé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18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Ventilátor sa pri zvýšení teploty zapína a pri znížení vypína</a:t>
            </a:r>
          </a:p>
        </p:txBody>
      </p:sp>
      <p:pic>
        <p:nvPicPr>
          <p:cNvPr id="1026" name="Picture 2" descr="High Power NTC Thermistor , 10k ohm Thermistor For Lamps / Ballasts">
            <a:extLst>
              <a:ext uri="{FF2B5EF4-FFF2-40B4-BE49-F238E27FC236}">
                <a16:creationId xmlns:a16="http://schemas.microsoft.com/office/drawing/2014/main" id="{BAD79BB9-EDCA-4C77-8CE3-A0BAFBE3F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0000" y1="79290" x2="50000" y2="79290"/>
                        <a14:backgroundMark x1="51563" y1="82840" x2="51563" y2="828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378" y="412510"/>
            <a:ext cx="2057252" cy="135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mobilové relé 12V - 30A / 40A prepínací a spínací kontakt - SpeedTech.sk">
            <a:extLst>
              <a:ext uri="{FF2B5EF4-FFF2-40B4-BE49-F238E27FC236}">
                <a16:creationId xmlns:a16="http://schemas.microsoft.com/office/drawing/2014/main" id="{796AF9C1-8B46-45BF-A19E-DD2BF8DB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99000">
                        <a14:foregroundMark x1="74000" y1="77200" x2="74000" y2="77200"/>
                        <a14:foregroundMark x1="77200" y1="75400" x2="77200" y2="75400"/>
                        <a14:foregroundMark x1="89800" y1="61800" x2="90200" y2="5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501" y="4135268"/>
            <a:ext cx="1807549" cy="18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hrievacie teleso bojlera závit 1600 W - Trust - náhradné diely">
            <a:extLst>
              <a:ext uri="{FF2B5EF4-FFF2-40B4-BE49-F238E27FC236}">
                <a16:creationId xmlns:a16="http://schemas.microsoft.com/office/drawing/2014/main" id="{1BFE6154-5647-4453-8166-09B23D36F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00" b="93200" l="0" r="100000">
                        <a14:backgroundMark x1="34900" y1="56400" x2="87300" y2="15900"/>
                        <a14:backgroundMark x1="40600" y1="61900" x2="94400" y2="18900"/>
                        <a14:backgroundMark x1="89300" y1="12900" x2="89300" y2="12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4440">
            <a:off x="7783897" y="1839122"/>
            <a:ext cx="1628744" cy="162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7E8AE3-881F-4015-850D-CE541973DFA8}"/>
              </a:ext>
            </a:extLst>
          </p:cNvPr>
          <p:cNvSpPr txBox="1"/>
          <p:nvPr/>
        </p:nvSpPr>
        <p:spPr>
          <a:xfrm>
            <a:off x="7382597" y="3136575"/>
            <a:ext cx="2385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Výhrevné teleso</a:t>
            </a:r>
            <a:endParaRPr lang="sk-SK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8D8CA-760A-4307-AA32-9BE3CF719C41}"/>
              </a:ext>
            </a:extLst>
          </p:cNvPr>
          <p:cNvSpPr txBox="1"/>
          <p:nvPr/>
        </p:nvSpPr>
        <p:spPr>
          <a:xfrm>
            <a:off x="9689293" y="5757180"/>
            <a:ext cx="2385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  <a:latin typeface="Trebuchet MS" panose="020B0603020202020204" pitchFamily="34" charset="0"/>
              </a:rPr>
              <a:t>R</a:t>
            </a:r>
            <a:r>
              <a:rPr lang="sk-SK" sz="14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e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l</a:t>
            </a:r>
            <a:r>
              <a:rPr lang="sk-SK" sz="1400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é s prepínacím kontaktom</a:t>
            </a:r>
            <a:endParaRPr lang="sk-SK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55368-5E22-48B1-B72D-E0686D335890}"/>
              </a:ext>
            </a:extLst>
          </p:cNvPr>
          <p:cNvSpPr txBox="1"/>
          <p:nvPr/>
        </p:nvSpPr>
        <p:spPr>
          <a:xfrm>
            <a:off x="9952670" y="1954313"/>
            <a:ext cx="1650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>
                <a:solidFill>
                  <a:srgbClr val="333333"/>
                </a:solidFill>
                <a:latin typeface="Trebuchet MS" panose="020B0603020202020204" pitchFamily="34" charset="0"/>
              </a:rPr>
              <a:t>Termistory</a:t>
            </a:r>
            <a:endParaRPr lang="sk-SK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004BC-954C-4CBA-B4CD-0078D361067B}"/>
              </a:ext>
            </a:extLst>
          </p:cNvPr>
          <p:cNvSpPr txBox="1"/>
          <p:nvPr/>
        </p:nvSpPr>
        <p:spPr>
          <a:xfrm>
            <a:off x="10116065" y="3617135"/>
            <a:ext cx="1550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400" dirty="0">
                <a:solidFill>
                  <a:srgbClr val="333333"/>
                </a:solidFill>
                <a:latin typeface="Trebuchet MS" panose="020B0603020202020204" pitchFamily="34" charset="0"/>
              </a:rPr>
              <a:t>Ventilátor s chladičom</a:t>
            </a:r>
            <a:endParaRPr lang="sk-SK" sz="1400" dirty="0"/>
          </a:p>
        </p:txBody>
      </p:sp>
      <p:pic>
        <p:nvPicPr>
          <p:cNvPr id="1034" name="Picture 10" descr="Špecifikácia ARCTIC Freezer 34 eSports DUO ACFRE00075A - Heureka.sk">
            <a:extLst>
              <a:ext uri="{FF2B5EF4-FFF2-40B4-BE49-F238E27FC236}">
                <a16:creationId xmlns:a16="http://schemas.microsoft.com/office/drawing/2014/main" id="{07D4D602-7C8E-43CD-9669-751B6DF75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018" y="2480226"/>
            <a:ext cx="1550097" cy="11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66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DC9E-EDAA-479A-B46A-4CF074C4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Použitie v praxi</a:t>
            </a:r>
            <a:endParaRPr lang="sk-SK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2C8C-3691-49BC-A4F2-A3EFE952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66925"/>
            <a:ext cx="10058400" cy="4190999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accent1"/>
                </a:solidFill>
              </a:rPr>
              <a:t>V priemysle tepelných úprav </a:t>
            </a:r>
            <a:r>
              <a:rPr lang="sk-SK" dirty="0">
                <a:sym typeface="Symbol" panose="05050102010706020507" pitchFamily="18" charset="2"/>
              </a:rPr>
              <a:t></a:t>
            </a:r>
            <a:r>
              <a:rPr lang="sk-SK" dirty="0"/>
              <a:t> operácie na báze pece </a:t>
            </a:r>
            <a:r>
              <a:rPr lang="sk-SK" dirty="0">
                <a:sym typeface="Symbol" panose="05050102010706020507" pitchFamily="18" charset="2"/>
              </a:rPr>
              <a:t>  </a:t>
            </a:r>
            <a:r>
              <a:rPr lang="sk-SK" dirty="0"/>
              <a:t>najčastejšie sú integrované do kotlov, výmenníkov tepla, základných a špeciálnych pecí (na reguláciu teplôt počas tepelného spracovania)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accent1"/>
                </a:solidFill>
              </a:rPr>
              <a:t>V baliarenskom priemysle </a:t>
            </a:r>
            <a:r>
              <a:rPr lang="sk-SK" dirty="0">
                <a:sym typeface="Symbol" panose="05050102010706020507" pitchFamily="18" charset="2"/>
              </a:rPr>
              <a:t> používajú sa na reguláciu teplotných úrovní v baliacich zariadeniach na báze tepla, ako je nanášanie lepidla, tavné lepidlo, tesnenie a systémy na balenie do tepelne </a:t>
            </a:r>
            <a:r>
              <a:rPr lang="sk-SK" dirty="0" err="1">
                <a:sym typeface="Symbol" panose="05050102010706020507" pitchFamily="18" charset="2"/>
              </a:rPr>
              <a:t>zmenšovateľnej</a:t>
            </a:r>
            <a:r>
              <a:rPr lang="sk-SK" dirty="0">
                <a:sym typeface="Symbol" panose="05050102010706020507" pitchFamily="18" charset="2"/>
              </a:rPr>
              <a:t> fólie.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accent1"/>
                </a:solidFill>
              </a:rPr>
              <a:t>V plastikárskom priemysle </a:t>
            </a:r>
            <a:r>
              <a:rPr lang="sk-SK" dirty="0">
                <a:sym typeface="Symbol" panose="05050102010706020507" pitchFamily="18" charset="2"/>
              </a:rPr>
              <a:t> používajú sa v zariadeniach na výrobu plastov  na formovacie a </a:t>
            </a:r>
            <a:r>
              <a:rPr lang="sk-SK" dirty="0" err="1">
                <a:sym typeface="Symbol" panose="05050102010706020507" pitchFamily="18" charset="2"/>
              </a:rPr>
              <a:t>extrúdovacie</a:t>
            </a:r>
            <a:r>
              <a:rPr lang="sk-SK" dirty="0">
                <a:sym typeface="Symbol" panose="05050102010706020507" pitchFamily="18" charset="2"/>
              </a:rPr>
              <a:t> (</a:t>
            </a:r>
            <a:r>
              <a:rPr lang="sk-SK" dirty="0" err="1">
                <a:sym typeface="Symbol" panose="05050102010706020507" pitchFamily="18" charset="2"/>
              </a:rPr>
              <a:t>vytláčacie</a:t>
            </a:r>
            <a:r>
              <a:rPr lang="sk-SK" dirty="0">
                <a:sym typeface="Symbol" panose="05050102010706020507" pitchFamily="18" charset="2"/>
              </a:rPr>
              <a:t>) systémy, chladiče a sušičky  aby sa zabezpečilo, že hotové výrobky zodpovedajú špecifikáciám zákazníka a priemyselným normám.</a:t>
            </a:r>
            <a:endParaRPr lang="sk-SK" dirty="0"/>
          </a:p>
          <a:p>
            <a:pP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accent1"/>
                </a:solidFill>
              </a:rPr>
              <a:t>V zdravotníctve </a:t>
            </a:r>
            <a:r>
              <a:rPr lang="sk-SK" dirty="0">
                <a:sym typeface="Symbol" panose="05050102010706020507" pitchFamily="18" charset="2"/>
              </a:rPr>
              <a:t> používajú sa na zabezpečenie laboratórnych a testovacích zariadení, ako sú </a:t>
            </a:r>
            <a:r>
              <a:rPr lang="sk-SK" dirty="0" err="1">
                <a:sym typeface="Symbol" panose="05050102010706020507" pitchFamily="18" charset="2"/>
              </a:rPr>
              <a:t>autoklávy</a:t>
            </a:r>
            <a:r>
              <a:rPr lang="sk-SK" dirty="0">
                <a:sym typeface="Symbol" panose="05050102010706020507" pitchFamily="18" charset="2"/>
              </a:rPr>
              <a:t> (</a:t>
            </a:r>
            <a:r>
              <a:rPr lang="sk-SK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prístroj/reaktor konštruovaný pre reakcie prebiehajúce pri vysokom tlaku a teplote</a:t>
            </a:r>
            <a:r>
              <a:rPr lang="sk-SK" dirty="0">
                <a:sym typeface="Symbol" panose="05050102010706020507" pitchFamily="18" charset="2"/>
              </a:rPr>
              <a:t>), kryštalizačné komory, inkubátory a chladničky, na udržiavanie vhodných teplôt na skladovanie a spracovanie vzoriek.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accent1"/>
                </a:solidFill>
              </a:rPr>
              <a:t>V potravinárskom a nápojovom priemysle </a:t>
            </a:r>
            <a:r>
              <a:rPr lang="sk-SK" dirty="0">
                <a:sym typeface="Symbol" panose="05050102010706020507" pitchFamily="18" charset="2"/>
              </a:rPr>
              <a:t> nachádzajú sa v zariadeniach na spracovanie a výrobu, ako sú pivovary, mixéry, rúry a sterilizátory, kde regulujú teplotu a čas spracovania.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8356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DC9E-EDAA-479A-B46A-4CF074C4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Veličiny a parametre na meranie a vyhodnotenie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2C8C-3691-49BC-A4F2-A3EFE952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3089"/>
            <a:ext cx="10603489" cy="2175578"/>
          </a:xfrm>
        </p:spPr>
        <p:txBody>
          <a:bodyPr>
            <a:normAutofit fontScale="70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Termistor je spolu s </a:t>
            </a:r>
            <a:r>
              <a:rPr lang="sk-SK" b="0" i="0" dirty="0" err="1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trimrom</a:t>
            </a: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P1 zapojený ako odporový delič, na ktorý sa privádza napájacie napätie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Pretože odpor termistora závisí od teploty (čím väčšia teplota, tým  odpor menší) je i výstupné napätie deliča závislé na teplote (pri stúpajúcej teplote sa zväčšuje)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Veľkosť výstupného napätia deliča sa vyhodnocuje tranzistorom T2, ktorý slúži ako </a:t>
            </a:r>
            <a:r>
              <a:rPr lang="sk-SK" b="0" i="0" dirty="0" err="1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komparátor</a:t>
            </a:r>
            <a:endParaRPr lang="sk-SK" b="0" i="0" dirty="0">
              <a:solidFill>
                <a:srgbClr val="333333"/>
              </a:solidFill>
              <a:effectLst/>
              <a:latin typeface="Trebuchet MS" panose="020B0603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Rozhodovacia úroveň </a:t>
            </a:r>
            <a:r>
              <a:rPr lang="sk-SK" b="0" i="0" dirty="0" err="1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komparátora</a:t>
            </a: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je cca 0,65V a je rovná úbytku napätia na prechode B+E potrebnému pre zopnutie tranzistora.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Rozhodovacia úroveň tranzistora je mierne teplotne závislá s teplotným súčiniteľom okolo  -2mV/°C- preto musí byť regulátor umiestnení na mieste zo stálou teplotou</a:t>
            </a:r>
          </a:p>
        </p:txBody>
      </p:sp>
      <p:pic>
        <p:nvPicPr>
          <p:cNvPr id="2050" name="Picture 2" descr="Regulátor teploty">
            <a:extLst>
              <a:ext uri="{FF2B5EF4-FFF2-40B4-BE49-F238E27FC236}">
                <a16:creationId xmlns:a16="http://schemas.microsoft.com/office/drawing/2014/main" id="{ECAF217C-B8F2-4D88-A748-F9A992D53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26" y="4085306"/>
            <a:ext cx="3387903" cy="224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5E4E42-E7FE-466E-BFE8-4077D1C3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995" y="4006476"/>
            <a:ext cx="2754038" cy="239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DC9E-EDAA-479A-B46A-4CF074C4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Veličiny a parametre na meranie a vyhodnotenie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2C8C-3691-49BC-A4F2-A3EFE952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66495" cy="3973003"/>
          </a:xfrm>
        </p:spPr>
        <p:txBody>
          <a:bodyPr>
            <a:normAutofit fontScale="77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Napätím z kolektora T2 sa ovláda T1, ktorý ma v kolektore zapojenú cievku relé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Spínacím kontaktom CON3-2 CON3-3 z relé sa ovláda vyhrievacie teleso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K cievke relé je pripojená </a:t>
            </a:r>
            <a:r>
              <a:rPr lang="sk-SK" b="0" i="0" dirty="0" err="1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odrušňovacia</a:t>
            </a: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dióda D1, ktorá potlačuje </a:t>
            </a:r>
            <a:r>
              <a:rPr lang="sk-SK" b="0" i="0" dirty="0" err="1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spičky</a:t>
            </a: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vysokého napätia vznikajúce pri vypínaní prúdu cievky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Aktivácia relé je indikovaná LED diódou</a:t>
            </a:r>
            <a:endParaRPr lang="sk-SK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Keď klesne teplota snímača pod nastavenú hodnotu, poklesne napätie na báze T2, pod úroveň a T2 vypne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Následkom toho sa zvýši napätie na kolektore T2, tak zopne T1 a aktivuje sa relé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Pri náraste teploty naopak T2 zopne, T1 vypne a kotva relé odpadne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Regulátor je napájaný stabilizovaným jednosmerným napätím 12V.</a:t>
            </a:r>
            <a:endParaRPr lang="sk-SK" dirty="0"/>
          </a:p>
          <a:p>
            <a:pPr>
              <a:buFont typeface="Wingdings" panose="05000000000000000000" pitchFamily="2" charset="2"/>
              <a:buChar char="Ø"/>
            </a:pP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85DE-1437-4631-892D-A0164441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863" y="4245323"/>
            <a:ext cx="2381258" cy="2067826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B7AC3BC-DFD8-47F9-B8DB-A18E76137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66" y="2108201"/>
            <a:ext cx="2381255" cy="206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Statistics focus</Template>
  <TotalTime>338</TotalTime>
  <Words>808</Words>
  <Application>Microsoft Office PowerPoint</Application>
  <PresentationFormat>Widescreen</PresentationFormat>
  <Paragraphs>95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Bookman Old Style</vt:lpstr>
      <vt:lpstr>Calibri</vt:lpstr>
      <vt:lpstr>Cambria Math</vt:lpstr>
      <vt:lpstr>Courier New</vt:lpstr>
      <vt:lpstr>Franklin Gothic Book</vt:lpstr>
      <vt:lpstr>Symbol</vt:lpstr>
      <vt:lpstr>Trebuchet MS</vt:lpstr>
      <vt:lpstr>Wingdings</vt:lpstr>
      <vt:lpstr>1_RetrospectVTI</vt:lpstr>
      <vt:lpstr>Regulátor teploty</vt:lpstr>
      <vt:lpstr>Vlastnosti regulátorov</vt:lpstr>
      <vt:lpstr>Druhy regulátorov teploty</vt:lpstr>
      <vt:lpstr>Typy regulátorov teploty</vt:lpstr>
      <vt:lpstr>Konkrétne typy regulátorov teploty</vt:lpstr>
      <vt:lpstr>Funkcie regulátorov teploty</vt:lpstr>
      <vt:lpstr>Použitie v praxi</vt:lpstr>
      <vt:lpstr>Veličiny a parametre na meranie a vyhodnotenie</vt:lpstr>
      <vt:lpstr>Veličiny a parametre na meranie a vyhodnotenie 2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Regulátor teploty</dc:title>
  <dc:creator>Linda Vincelová</dc:creator>
  <cp:lastModifiedBy>Linda Vincelová</cp:lastModifiedBy>
  <cp:revision>233</cp:revision>
  <dcterms:created xsi:type="dcterms:W3CDTF">2020-12-21T10:12:59Z</dcterms:created>
  <dcterms:modified xsi:type="dcterms:W3CDTF">2020-12-22T09:19:36Z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